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6" r:id="rId4"/>
    <p:sldId id="258" r:id="rId5"/>
    <p:sldId id="259" r:id="rId6"/>
    <p:sldId id="260" r:id="rId7"/>
    <p:sldId id="261" r:id="rId8"/>
    <p:sldId id="263" r:id="rId9"/>
    <p:sldId id="262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75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2.jpeg>
</file>

<file path=ppt/media/image3.jpeg>
</file>

<file path=ppt/media/image4.jpeg>
</file>

<file path=ppt/media/image5.png>
</file>

<file path=ppt/media/image6.gif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F7A9B-055E-46B4-9B0B-4BD5EB384B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5035FF-7E25-4619-AAA0-77A8C1F67B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A3A04B-9A8B-451E-AC0E-C1AD9E08D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D67BC-9B1A-45EF-91C8-BA4D9B7ACF9C}" type="datetimeFigureOut">
              <a:rPr lang="en-US" smtClean="0"/>
              <a:t>7/8/2022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90D6EC-1CC2-446F-B1C7-7DEA412A6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87A874-19EE-43D6-81B4-A8CACDF05D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AFF83-2ABE-4670-8ED5-A891A75FB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5524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BA71F-8230-4CAB-B265-3A5103378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9E0271-F2E4-4E22-9468-28A4344A68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374C72-044D-4CAC-9C92-9611998E3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D67BC-9B1A-45EF-91C8-BA4D9B7ACF9C}" type="datetimeFigureOut">
              <a:rPr lang="en-US" smtClean="0"/>
              <a:t>7/8/2022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A7D77D-3FEF-479E-B910-12B0CFB02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686EFD-14AA-4A18-B1C7-F0D2640A2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AFF83-2ABE-4670-8ED5-A891A75FB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9199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722631D-5AF8-4C2A-A935-B5D827552F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9D68C8-7D7F-4C05-9A6C-4531315F0F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3D8EB7-8CD8-4C20-900A-F6EC91E2F7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D67BC-9B1A-45EF-91C8-BA4D9B7ACF9C}" type="datetimeFigureOut">
              <a:rPr lang="en-US" smtClean="0"/>
              <a:t>7/8/2022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7A81ED-7EDE-4009-B4BF-3ABC0F3BB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43427B-9BDB-4830-B345-0AC8D4D3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AFF83-2ABE-4670-8ED5-A891A75FB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1589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FB131-0A9E-4D80-A019-BA70272AC5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2D9F6D-8871-408F-9CDD-72A78842DF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108088-79FC-4D21-BC01-DFCFE7392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D67BC-9B1A-45EF-91C8-BA4D9B7ACF9C}" type="datetimeFigureOut">
              <a:rPr lang="en-US" smtClean="0"/>
              <a:t>7/8/2022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867DAD-D3C1-4D62-9D40-58F44E659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667C0E-528A-40B6-A5D0-240BB8369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AFF83-2ABE-4670-8ED5-A891A75FB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813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E1E93-C4D1-4DC4-8901-60816532B2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B6B962-A3D3-4857-824F-F732A21B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FE715F-4248-4D47-9C09-487DA7D8E6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D67BC-9B1A-45EF-91C8-BA4D9B7ACF9C}" type="datetimeFigureOut">
              <a:rPr lang="en-US" smtClean="0"/>
              <a:t>7/8/2022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EA3AAF-A0FF-4EF0-A848-113EF2AA2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2585AE-B72E-422B-B66E-679C4745B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AFF83-2ABE-4670-8ED5-A891A75FB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1394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5EB7B-A50C-4498-BEDD-F756F63C3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722849-7114-47E8-8AF7-5DEF958E52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D24796-4463-43CE-AFF1-D8CCEF1D96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C51093-FAA2-4BB0-8425-8ED180651D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D67BC-9B1A-45EF-91C8-BA4D9B7ACF9C}" type="datetimeFigureOut">
              <a:rPr lang="en-US" smtClean="0"/>
              <a:t>7/8/2022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7555C6-5A29-49EB-A88A-35B6581133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B95F45-2714-4D98-85ED-DF3F11889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AFF83-2ABE-4670-8ED5-A891A75FB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9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7451B6-CC43-4EF6-9551-EAF31EE007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FD38B9-1224-4390-B7B1-D3434FD3FA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EBE910-2B99-4888-AF05-3AA7381440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651BAF-D645-4E2E-A18E-64810F6CAE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2E7900B-27C4-4B15-B81F-EE75CBF257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2B52AD-B564-4381-B605-FC5762E45B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D67BC-9B1A-45EF-91C8-BA4D9B7ACF9C}" type="datetimeFigureOut">
              <a:rPr lang="en-US" smtClean="0"/>
              <a:t>7/8/2022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5B09B5-3822-45D7-B376-8C9031F353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26D63E7-EA6F-42C9-BBE6-668D60E3A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AFF83-2ABE-4670-8ED5-A891A75FB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0288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7D0DD-B6FB-4741-B8B2-FB65A76D5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62F8E4-CA98-495E-B745-869AD3108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D67BC-9B1A-45EF-91C8-BA4D9B7ACF9C}" type="datetimeFigureOut">
              <a:rPr lang="en-US" smtClean="0"/>
              <a:t>7/8/2022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83668B-1DA2-4AE7-9BD4-B7AA7249CB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0ACDE3-816D-45D9-9BE1-0266072C6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AFF83-2ABE-4670-8ED5-A891A75FB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5814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4936E14-C1F2-47C4-9A9E-7BD20A9D38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D67BC-9B1A-45EF-91C8-BA4D9B7ACF9C}" type="datetimeFigureOut">
              <a:rPr lang="en-US" smtClean="0"/>
              <a:t>7/8/2022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868507-5A4C-4D6C-9822-212123AE6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5C132E-E6CD-4631-B6F4-45D063F05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AFF83-2ABE-4670-8ED5-A891A75FB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5710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FC2BD0-919C-41BC-AD50-60978F255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5F7665-7399-4DCF-8E05-74192F843E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D99C26-928E-4702-B47D-869E4056F0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ABB5E0-43A6-4706-8675-EFEF153D84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D67BC-9B1A-45EF-91C8-BA4D9B7ACF9C}" type="datetimeFigureOut">
              <a:rPr lang="en-US" smtClean="0"/>
              <a:t>7/8/2022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6C857A-21A8-48DC-9624-EACAA1798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10CF75-0644-4E32-9C8B-988481063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AFF83-2ABE-4670-8ED5-A891A75FB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6186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B1392-9A7D-4019-8B04-6E34BD60F3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892C6B6-6089-4D6E-AB1E-A66061A752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41F726-3400-4ABB-943A-9D6C07BD17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1BB9CB-3C49-4D33-A752-50D5EB7BBB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D67BC-9B1A-45EF-91C8-BA4D9B7ACF9C}" type="datetimeFigureOut">
              <a:rPr lang="en-US" smtClean="0"/>
              <a:t>7/8/2022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8A402A-83B3-44DA-A57B-A829F729C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85A425-D32A-423D-BDC4-FFC93910A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AFF83-2ABE-4670-8ED5-A891A75FB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4531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5A4C550-249B-4BAC-B75B-33FD64815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FF1198-B65A-44A2-991D-B82AD71620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6DFF86-AD77-473C-95E2-6624496593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7D67BC-9B1A-45EF-91C8-BA4D9B7ACF9C}" type="datetimeFigureOut">
              <a:rPr lang="en-US" smtClean="0"/>
              <a:t>7/8/2022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55BE7B-D557-4FFE-B04B-0EB2F938C0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753A61-7C15-4650-AD91-D3729151F3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EAFF83-2ABE-4670-8ED5-A891A75FB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5464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132F05-4CF1-4803-949E-82AE9F08B8A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Arduino Course </a:t>
            </a:r>
            <a:r>
              <a:rPr lang="en-US"/>
              <a:t>Session Two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0B8E33-00F7-432F-AEF4-863A320F6F2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PWM signal &amp; DC motor control (&amp; servo motor if possible)</a:t>
            </a:r>
          </a:p>
        </p:txBody>
      </p:sp>
      <p:pic>
        <p:nvPicPr>
          <p:cNvPr id="1026" name="Picture 2" descr="L298N Stepper Motor Driver Board Red – Kuongshun Electronic Shop">
            <a:extLst>
              <a:ext uri="{FF2B5EF4-FFF2-40B4-BE49-F238E27FC236}">
                <a16:creationId xmlns:a16="http://schemas.microsoft.com/office/drawing/2014/main" id="{64A66B12-EE57-9B71-A5D4-DC41FC1DF7D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86" b="9773"/>
          <a:stretch/>
        </p:blipFill>
        <p:spPr bwMode="auto">
          <a:xfrm>
            <a:off x="9227548" y="4470400"/>
            <a:ext cx="2964452" cy="238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ow to Use Servo Motors with Arduino - Arduino Project Hub">
            <a:extLst>
              <a:ext uri="{FF2B5EF4-FFF2-40B4-BE49-F238E27FC236}">
                <a16:creationId xmlns:a16="http://schemas.microsoft.com/office/drawing/2014/main" id="{38B1E40C-29E7-38B1-34EC-AA1026FE1CC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823"/>
          <a:stretch/>
        </p:blipFill>
        <p:spPr bwMode="auto">
          <a:xfrm>
            <a:off x="0" y="4470401"/>
            <a:ext cx="3921660" cy="2387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Tt Motor Smart Car Robot Gear Motor For Arduino Free Shipping Wholesale For Arduino  Motor Smart Robot Car - Integrated Circuits - AliExpress">
            <a:extLst>
              <a:ext uri="{FF2B5EF4-FFF2-40B4-BE49-F238E27FC236}">
                <a16:creationId xmlns:a16="http://schemas.microsoft.com/office/drawing/2014/main" id="{3FDB9149-832F-163A-FB6B-C1F243A49A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34945" y="0"/>
            <a:ext cx="2757055" cy="2757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17558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C2406F-F099-487A-933F-3511C29E0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Serial Communication with Laptop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B6F9AB-C5F8-43BE-9919-0E4D3E7240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Setup the communication device to open a serial port with the PC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Use function &lt;</a:t>
            </a:r>
            <a:r>
              <a:rPr lang="en-US" dirty="0" err="1"/>
              <a:t>Serial.Println</a:t>
            </a:r>
            <a:r>
              <a:rPr lang="en-US" dirty="0"/>
              <a:t>(&lt;string/int&gt;) to send the string or integer to the serial monitor</a:t>
            </a:r>
          </a:p>
          <a:p>
            <a:pPr>
              <a:buFont typeface="Wingdings" panose="05000000000000000000" pitchFamily="2" charset="2"/>
              <a:buChar char="q"/>
            </a:pPr>
            <a:endParaRPr lang="en-US" dirty="0"/>
          </a:p>
          <a:p>
            <a:pPr>
              <a:buFont typeface="Wingdings" panose="05000000000000000000" pitchFamily="2" charset="2"/>
              <a:buChar char="q"/>
            </a:pPr>
            <a:endParaRPr lang="en-US" dirty="0"/>
          </a:p>
          <a:p>
            <a:pPr>
              <a:buFont typeface="Wingdings" panose="05000000000000000000" pitchFamily="2" charset="2"/>
              <a:buChar char="q"/>
            </a:pPr>
            <a:endParaRPr lang="en-US" dirty="0"/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Note: Serial Communication is a broad way of communication containing many protocols, the protocol we are currently using for code upload and printing over serial is called UART</a:t>
            </a:r>
          </a:p>
        </p:txBody>
      </p:sp>
    </p:spTree>
    <p:extLst>
      <p:ext uri="{BB962C8B-B14F-4D97-AF65-F5344CB8AC3E}">
        <p14:creationId xmlns:p14="http://schemas.microsoft.com/office/powerpoint/2010/main" val="34517395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A9ACD-7FBF-4236-8D96-FC58B821AE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Bidirectional Motor Control – H bridge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F5E33552-D12F-4CDB-AD65-3A7E0D0701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6993" y="2103437"/>
            <a:ext cx="1126422" cy="1325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EFCDB71C-ABA8-4228-8C78-014666C521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6993" y="4439479"/>
            <a:ext cx="1126422" cy="1325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FDB86792-B9FF-4E38-BE74-8852066BEA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6008" y="4439478"/>
            <a:ext cx="1126422" cy="1325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45C33EC0-DC65-4FD1-A868-6100961908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6008" y="2103437"/>
            <a:ext cx="1126422" cy="1325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7367CD62-BF44-4330-A234-ECEBA7360AB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000"/>
          <a:stretch/>
        </p:blipFill>
        <p:spPr bwMode="auto">
          <a:xfrm rot="5400000">
            <a:off x="1087035" y="3503324"/>
            <a:ext cx="1454736" cy="861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Circuit Diagram Motor Symbol - Single Pole Switch Wiring Diagram In Series  - 800sss.tukune.jeanjaures37.fr">
            <a:extLst>
              <a:ext uri="{FF2B5EF4-FFF2-40B4-BE49-F238E27FC236}">
                <a16:creationId xmlns:a16="http://schemas.microsoft.com/office/drawing/2014/main" id="{28FD8325-756E-4E09-857E-D18B0C516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4575" y="3429000"/>
            <a:ext cx="2020955" cy="1010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ARDUINO_R3_ICSPSMT Resources - EasyEDA">
            <a:extLst>
              <a:ext uri="{FF2B5EF4-FFF2-40B4-BE49-F238E27FC236}">
                <a16:creationId xmlns:a16="http://schemas.microsoft.com/office/drawing/2014/main" id="{1FC29791-49BE-4D85-BC1A-0416014892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8880" y="2681701"/>
            <a:ext cx="2619375" cy="2505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150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6F6A6A-F387-4DFD-B11E-47BE81E9B6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Session 1 Wrap-Up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3F03FD-FEF8-4040-BE7F-1D55954914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Installed and used Arduino IDE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Explored Arduino Layout</a:t>
            </a:r>
          </a:p>
          <a:p>
            <a:pPr>
              <a:buFont typeface="Wingdings" panose="05000000000000000000" pitchFamily="2" charset="2"/>
              <a:buChar char="q"/>
            </a:pPr>
            <a:endParaRPr lang="en-US" dirty="0"/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Digital Output functions (commands):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dirty="0" err="1"/>
              <a:t>pinMode</a:t>
            </a:r>
            <a:r>
              <a:rPr lang="en-US" dirty="0"/>
              <a:t>(&lt;pin&gt;, &lt;usage&gt;) e.g.(</a:t>
            </a:r>
            <a:r>
              <a:rPr lang="en-US" dirty="0" err="1"/>
              <a:t>pinMode</a:t>
            </a:r>
            <a:r>
              <a:rPr lang="en-US" dirty="0"/>
              <a:t>(9, OUTPUT);)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dirty="0" err="1"/>
              <a:t>digitalWrite</a:t>
            </a:r>
            <a:r>
              <a:rPr lang="en-US" dirty="0"/>
              <a:t>(&lt;pin&gt;, &lt;HIGH/LOW&gt;)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Delay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Average Voltage for high frequency signal</a:t>
            </a:r>
          </a:p>
        </p:txBody>
      </p:sp>
    </p:spTree>
    <p:extLst>
      <p:ext uri="{BB962C8B-B14F-4D97-AF65-F5344CB8AC3E}">
        <p14:creationId xmlns:p14="http://schemas.microsoft.com/office/powerpoint/2010/main" val="23189328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83302-EDEC-453E-A923-BDE02C10A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Session 2 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5CFC07-0C1D-4C38-BDE3-DE9D3056FE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Why voltage is averaged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PWM, what it is, how to use it, types of it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Serial Monitor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Variables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Transistors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Motors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H-Bridge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Bidirectional motors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Motor control IC</a:t>
            </a:r>
          </a:p>
        </p:txBody>
      </p:sp>
    </p:spTree>
    <p:extLst>
      <p:ext uri="{BB962C8B-B14F-4D97-AF65-F5344CB8AC3E}">
        <p14:creationId xmlns:p14="http://schemas.microsoft.com/office/powerpoint/2010/main" val="10416614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344D1-D3CA-4BEE-93A2-750B63591A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Averaging of High Frequency Signal (when using small amount of delay)</a:t>
            </a:r>
          </a:p>
        </p:txBody>
      </p:sp>
      <p:pic>
        <p:nvPicPr>
          <p:cNvPr id="1026" name="Picture 2" descr="Pulse Width Modulation - learn.sparkfun.com">
            <a:extLst>
              <a:ext uri="{FF2B5EF4-FFF2-40B4-BE49-F238E27FC236}">
                <a16:creationId xmlns:a16="http://schemas.microsoft.com/office/drawing/2014/main" id="{A30A5D16-C764-4369-8F0B-E0273A2B790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588" b="34097"/>
          <a:stretch/>
        </p:blipFill>
        <p:spPr bwMode="auto">
          <a:xfrm>
            <a:off x="1048451" y="2757451"/>
            <a:ext cx="10095098" cy="1343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B7B95A1-75AC-4706-91BB-65FEF61D077B}"/>
              </a:ext>
            </a:extLst>
          </p:cNvPr>
          <p:cNvSpPr txBox="1"/>
          <p:nvPr/>
        </p:nvSpPr>
        <p:spPr>
          <a:xfrm rot="2829966">
            <a:off x="4082927" y="5063399"/>
            <a:ext cx="3712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digitalWrite</a:t>
            </a:r>
            <a:r>
              <a:rPr lang="en-US" dirty="0"/>
              <a:t>(pin, HIGH);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6DD2ACF-44AB-4F97-B168-51824CE713CB}"/>
              </a:ext>
            </a:extLst>
          </p:cNvPr>
          <p:cNvSpPr txBox="1"/>
          <p:nvPr/>
        </p:nvSpPr>
        <p:spPr>
          <a:xfrm rot="2829966">
            <a:off x="4480987" y="5061588"/>
            <a:ext cx="3712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delay(3);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5964A32-B15C-4288-B91D-0AC633EF9471}"/>
              </a:ext>
            </a:extLst>
          </p:cNvPr>
          <p:cNvSpPr txBox="1"/>
          <p:nvPr/>
        </p:nvSpPr>
        <p:spPr>
          <a:xfrm rot="2829966">
            <a:off x="6827648" y="5061588"/>
            <a:ext cx="3712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digitalWrite</a:t>
            </a:r>
            <a:r>
              <a:rPr lang="en-US" dirty="0"/>
              <a:t>(pin, LOW);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1141D7-7870-424E-9F42-457B5AA29F51}"/>
              </a:ext>
            </a:extLst>
          </p:cNvPr>
          <p:cNvSpPr txBox="1"/>
          <p:nvPr/>
        </p:nvSpPr>
        <p:spPr>
          <a:xfrm rot="2829966">
            <a:off x="7235129" y="5057383"/>
            <a:ext cx="3712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delay(1);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CAE8B2C-F84E-4445-9A48-AFD09BF0F3AC}"/>
              </a:ext>
            </a:extLst>
          </p:cNvPr>
          <p:cNvCxnSpPr/>
          <p:nvPr/>
        </p:nvCxnSpPr>
        <p:spPr>
          <a:xfrm>
            <a:off x="1446368" y="4066429"/>
            <a:ext cx="2893326" cy="0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36AE3F7D-EAFB-4711-848D-34BE64BC0A55}"/>
              </a:ext>
            </a:extLst>
          </p:cNvPr>
          <p:cNvSpPr txBox="1"/>
          <p:nvPr/>
        </p:nvSpPr>
        <p:spPr>
          <a:xfrm>
            <a:off x="2430352" y="4122423"/>
            <a:ext cx="1119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T=4ms</a:t>
            </a:r>
          </a:p>
        </p:txBody>
      </p:sp>
    </p:spTree>
    <p:extLst>
      <p:ext uri="{BB962C8B-B14F-4D97-AF65-F5344CB8AC3E}">
        <p14:creationId xmlns:p14="http://schemas.microsoft.com/office/powerpoint/2010/main" val="5665095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BF611-9F7D-4331-8F44-60432C150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Averaging of High Frequency Signal (when using small amount of delay)</a:t>
            </a:r>
          </a:p>
        </p:txBody>
      </p:sp>
      <p:pic>
        <p:nvPicPr>
          <p:cNvPr id="4" name="Picture 2" descr="Pulse Width Modulation - learn.sparkfun.com">
            <a:extLst>
              <a:ext uri="{FF2B5EF4-FFF2-40B4-BE49-F238E27FC236}">
                <a16:creationId xmlns:a16="http://schemas.microsoft.com/office/drawing/2014/main" id="{6EC9DA25-C1D1-4284-BF75-0001131ED58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588" b="34097"/>
          <a:stretch/>
        </p:blipFill>
        <p:spPr bwMode="auto">
          <a:xfrm>
            <a:off x="1048451" y="2279177"/>
            <a:ext cx="10095098" cy="3507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9667C31-97F1-425D-AB81-A18C6C923A1E}"/>
              </a:ext>
            </a:extLst>
          </p:cNvPr>
          <p:cNvCxnSpPr/>
          <p:nvPr/>
        </p:nvCxnSpPr>
        <p:spPr>
          <a:xfrm>
            <a:off x="1337481" y="2988860"/>
            <a:ext cx="964896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Arc 6">
            <a:extLst>
              <a:ext uri="{FF2B5EF4-FFF2-40B4-BE49-F238E27FC236}">
                <a16:creationId xmlns:a16="http://schemas.microsoft.com/office/drawing/2014/main" id="{77C0655D-18A5-4868-A979-F81DFA29EAFC}"/>
              </a:ext>
            </a:extLst>
          </p:cNvPr>
          <p:cNvSpPr/>
          <p:nvPr/>
        </p:nvSpPr>
        <p:spPr>
          <a:xfrm>
            <a:off x="3848669" y="2893383"/>
            <a:ext cx="1255594" cy="535616"/>
          </a:xfrm>
          <a:prstGeom prst="arc">
            <a:avLst>
              <a:gd name="adj1" fmla="val 15200529"/>
              <a:gd name="adj2" fmla="val 21450628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c 7">
            <a:extLst>
              <a:ext uri="{FF2B5EF4-FFF2-40B4-BE49-F238E27FC236}">
                <a16:creationId xmlns:a16="http://schemas.microsoft.com/office/drawing/2014/main" id="{8EDD7CDB-71A9-4F00-9985-3155DFC16109}"/>
              </a:ext>
            </a:extLst>
          </p:cNvPr>
          <p:cNvSpPr/>
          <p:nvPr/>
        </p:nvSpPr>
        <p:spPr>
          <a:xfrm rot="16200000">
            <a:off x="6967184" y="1030464"/>
            <a:ext cx="477672" cy="4203512"/>
          </a:xfrm>
          <a:prstGeom prst="arc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c 8">
            <a:extLst>
              <a:ext uri="{FF2B5EF4-FFF2-40B4-BE49-F238E27FC236}">
                <a16:creationId xmlns:a16="http://schemas.microsoft.com/office/drawing/2014/main" id="{3FFDFB20-4B85-4389-A2FB-EC33DA4DA392}"/>
              </a:ext>
            </a:extLst>
          </p:cNvPr>
          <p:cNvSpPr/>
          <p:nvPr/>
        </p:nvSpPr>
        <p:spPr>
          <a:xfrm>
            <a:off x="974602" y="2903077"/>
            <a:ext cx="1255594" cy="535616"/>
          </a:xfrm>
          <a:prstGeom prst="arc">
            <a:avLst>
              <a:gd name="adj1" fmla="val 15200529"/>
              <a:gd name="adj2" fmla="val 21450628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c 9">
            <a:extLst>
              <a:ext uri="{FF2B5EF4-FFF2-40B4-BE49-F238E27FC236}">
                <a16:creationId xmlns:a16="http://schemas.microsoft.com/office/drawing/2014/main" id="{F780E59D-385D-47AB-9E8A-48427382115D}"/>
              </a:ext>
            </a:extLst>
          </p:cNvPr>
          <p:cNvSpPr/>
          <p:nvPr/>
        </p:nvSpPr>
        <p:spPr>
          <a:xfrm rot="16200000">
            <a:off x="4093117" y="1040158"/>
            <a:ext cx="477672" cy="4203512"/>
          </a:xfrm>
          <a:prstGeom prst="arc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c 10">
            <a:extLst>
              <a:ext uri="{FF2B5EF4-FFF2-40B4-BE49-F238E27FC236}">
                <a16:creationId xmlns:a16="http://schemas.microsoft.com/office/drawing/2014/main" id="{9C8D5DF8-99D1-4F77-8A72-07FB583E825B}"/>
              </a:ext>
            </a:extLst>
          </p:cNvPr>
          <p:cNvSpPr/>
          <p:nvPr/>
        </p:nvSpPr>
        <p:spPr>
          <a:xfrm>
            <a:off x="6648887" y="2903077"/>
            <a:ext cx="1255594" cy="535616"/>
          </a:xfrm>
          <a:prstGeom prst="arc">
            <a:avLst>
              <a:gd name="adj1" fmla="val 15200529"/>
              <a:gd name="adj2" fmla="val 21450628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932F974E-FF8D-4227-8F7E-11DBDA0AC3D5}"/>
              </a:ext>
            </a:extLst>
          </p:cNvPr>
          <p:cNvSpPr/>
          <p:nvPr/>
        </p:nvSpPr>
        <p:spPr>
          <a:xfrm rot="16200000">
            <a:off x="9868545" y="939014"/>
            <a:ext cx="477672" cy="4405799"/>
          </a:xfrm>
          <a:prstGeom prst="arc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9782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592EDD-91AB-4DF2-917E-16262C8E5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</a:t>
            </a:r>
            <a:r>
              <a:rPr lang="en-US" dirty="0"/>
              <a:t>ulse </a:t>
            </a:r>
            <a:r>
              <a:rPr lang="en-US" b="1" dirty="0"/>
              <a:t>W</a:t>
            </a:r>
            <a:r>
              <a:rPr lang="en-US" dirty="0"/>
              <a:t>idth </a:t>
            </a:r>
            <a:r>
              <a:rPr lang="en-US" b="1" dirty="0"/>
              <a:t>M</a:t>
            </a:r>
            <a:r>
              <a:rPr lang="en-US" dirty="0"/>
              <a:t>odulation (our version)</a:t>
            </a:r>
            <a:endParaRPr lang="en-US" b="1" dirty="0"/>
          </a:p>
        </p:txBody>
      </p:sp>
      <p:pic>
        <p:nvPicPr>
          <p:cNvPr id="4" name="Picture 2" descr="Pulse Width Modulation - learn.sparkfun.com">
            <a:extLst>
              <a:ext uri="{FF2B5EF4-FFF2-40B4-BE49-F238E27FC236}">
                <a16:creationId xmlns:a16="http://schemas.microsoft.com/office/drawing/2014/main" id="{26037B9D-7819-4937-8C4B-8765C44D6D0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588" b="34097"/>
          <a:stretch/>
        </p:blipFill>
        <p:spPr bwMode="auto">
          <a:xfrm>
            <a:off x="1048451" y="1865714"/>
            <a:ext cx="10095098" cy="1343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BAC4B09-5099-4BFD-A463-F0010DEFC4B4}"/>
              </a:ext>
            </a:extLst>
          </p:cNvPr>
          <p:cNvCxnSpPr/>
          <p:nvPr/>
        </p:nvCxnSpPr>
        <p:spPr>
          <a:xfrm>
            <a:off x="2210937" y="3208811"/>
            <a:ext cx="2142699" cy="0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ED441A92-9A49-44BC-9318-25C213B47F7C}"/>
              </a:ext>
            </a:extLst>
          </p:cNvPr>
          <p:cNvSpPr txBox="1"/>
          <p:nvPr/>
        </p:nvSpPr>
        <p:spPr>
          <a:xfrm>
            <a:off x="2606723" y="3244334"/>
            <a:ext cx="1596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Pulse Width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654E657-A1EA-40EF-BFFD-E2B5AE896933}"/>
              </a:ext>
            </a:extLst>
          </p:cNvPr>
          <p:cNvSpPr txBox="1"/>
          <p:nvPr/>
        </p:nvSpPr>
        <p:spPr>
          <a:xfrm>
            <a:off x="5500048" y="4421875"/>
            <a:ext cx="31116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digitalWrite</a:t>
            </a:r>
            <a:r>
              <a:rPr lang="en-US" dirty="0"/>
              <a:t>(pin, HIGH);</a:t>
            </a:r>
          </a:p>
          <a:p>
            <a:r>
              <a:rPr lang="en-US" dirty="0"/>
              <a:t>delay(pulse width);</a:t>
            </a:r>
          </a:p>
          <a:p>
            <a:r>
              <a:rPr lang="en-US" dirty="0" err="1"/>
              <a:t>digitalWrite</a:t>
            </a:r>
            <a:r>
              <a:rPr lang="en-US" dirty="0"/>
              <a:t>(pin, LOW);</a:t>
            </a:r>
          </a:p>
          <a:p>
            <a:r>
              <a:rPr lang="en-US" dirty="0"/>
              <a:t>delay(period – pulse width)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2B0D6E-CC62-4DA8-95B0-99D6A6FC80AE}"/>
              </a:ext>
            </a:extLst>
          </p:cNvPr>
          <p:cNvSpPr txBox="1"/>
          <p:nvPr/>
        </p:nvSpPr>
        <p:spPr>
          <a:xfrm>
            <a:off x="2943368" y="4421874"/>
            <a:ext cx="3111689" cy="3692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Pulse Width Modulation: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5431068-2E3C-48AB-A914-F7FB54D4C82A}"/>
              </a:ext>
            </a:extLst>
          </p:cNvPr>
          <p:cNvCxnSpPr/>
          <p:nvPr/>
        </p:nvCxnSpPr>
        <p:spPr>
          <a:xfrm flipH="1" flipV="1">
            <a:off x="9266830" y="2129051"/>
            <a:ext cx="1514901" cy="173326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E19FE6B0-7B1A-465C-A510-F6A5EAE4D41A}"/>
              </a:ext>
            </a:extLst>
          </p:cNvPr>
          <p:cNvSpPr txBox="1"/>
          <p:nvPr/>
        </p:nvSpPr>
        <p:spPr>
          <a:xfrm>
            <a:off x="10471890" y="3862316"/>
            <a:ext cx="9815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Pulse</a:t>
            </a:r>
          </a:p>
        </p:txBody>
      </p:sp>
    </p:spTree>
    <p:extLst>
      <p:ext uri="{BB962C8B-B14F-4D97-AF65-F5344CB8AC3E}">
        <p14:creationId xmlns:p14="http://schemas.microsoft.com/office/powerpoint/2010/main" val="1410753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20" grpId="0"/>
      <p:bldP spid="20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E2AE2-AB0A-44E9-AAAB-1B9E16FD7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of software PWM</a:t>
            </a:r>
          </a:p>
        </p:txBody>
      </p:sp>
      <p:pic>
        <p:nvPicPr>
          <p:cNvPr id="4" name="videoplayback (29)">
            <a:hlinkClick r:id="" action="ppaction://media"/>
            <a:extLst>
              <a:ext uri="{FF2B5EF4-FFF2-40B4-BE49-F238E27FC236}">
                <a16:creationId xmlns:a16="http://schemas.microsoft.com/office/drawing/2014/main" id="{1034A15F-7352-4834-B63C-D2A1133288DB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44625" end="86574.433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262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remove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6657BE-585F-442B-A7E7-45C1BA12FD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PWM</a:t>
            </a:r>
          </a:p>
        </p:txBody>
      </p:sp>
      <p:pic>
        <p:nvPicPr>
          <p:cNvPr id="2050" name="Picture 2" descr="pic16f887-microcontroller-device-overview - MikroElektronika">
            <a:extLst>
              <a:ext uri="{FF2B5EF4-FFF2-40B4-BE49-F238E27FC236}">
                <a16:creationId xmlns:a16="http://schemas.microsoft.com/office/drawing/2014/main" id="{30B485E2-3875-439E-AE37-80DEA5B5F8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4125" y="1690688"/>
            <a:ext cx="7143750" cy="4791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06461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DB278-16BF-4539-96DC-2684038F2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PWM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687CCF-D2A0-4966-8EBE-B420446342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03297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Dedicated PWM device built-in Arduino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Function to control it:</a:t>
            </a:r>
          </a:p>
          <a:p>
            <a:pPr marL="457200" lvl="1" indent="0">
              <a:buNone/>
            </a:pPr>
            <a:r>
              <a:rPr lang="en-US" dirty="0" err="1"/>
              <a:t>analogWrite</a:t>
            </a:r>
            <a:r>
              <a:rPr lang="en-US" dirty="0"/>
              <a:t>(pin, value);</a:t>
            </a:r>
          </a:p>
          <a:p>
            <a:pPr marL="457200" lvl="1" indent="0">
              <a:buNone/>
            </a:pPr>
            <a:r>
              <a:rPr lang="en-US" dirty="0"/>
              <a:t>This value is base on </a:t>
            </a:r>
            <a:r>
              <a:rPr lang="en-US" dirty="0" err="1"/>
              <a:t>pwm</a:t>
            </a:r>
            <a:r>
              <a:rPr lang="en-US" dirty="0"/>
              <a:t> device resolution, in Arduino Uno it is 8-bit so 0 till 255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7383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215</TotalTime>
  <Words>302</Words>
  <Application>Microsoft Office PowerPoint</Application>
  <PresentationFormat>Widescreen</PresentationFormat>
  <Paragraphs>51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Wingdings</vt:lpstr>
      <vt:lpstr>Office Theme</vt:lpstr>
      <vt:lpstr>Arduino Course Session Two</vt:lpstr>
      <vt:lpstr>Session 1 Wrap-Up</vt:lpstr>
      <vt:lpstr>Session 2 Objective</vt:lpstr>
      <vt:lpstr>Averaging of High Frequency Signal (when using small amount of delay)</vt:lpstr>
      <vt:lpstr>Averaging of High Frequency Signal (when using small amount of delay)</vt:lpstr>
      <vt:lpstr>Pulse Width Modulation (our version)</vt:lpstr>
      <vt:lpstr>Problem of software PWM</vt:lpstr>
      <vt:lpstr>Hardware PWM</vt:lpstr>
      <vt:lpstr>Hardware PWM</vt:lpstr>
      <vt:lpstr>Basic Serial Communication with Laptop</vt:lpstr>
      <vt:lpstr>Bidirectional Motor Control – H bridge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Arduino Course Session 2</dc:title>
  <dc:creator>hussein allaw</dc:creator>
  <cp:lastModifiedBy>Hussein</cp:lastModifiedBy>
  <cp:revision>14</cp:revision>
  <dcterms:created xsi:type="dcterms:W3CDTF">2021-01-23T04:53:52Z</dcterms:created>
  <dcterms:modified xsi:type="dcterms:W3CDTF">2022-07-08T10:52:41Z</dcterms:modified>
</cp:coreProperties>
</file>

<file path=docProps/thumbnail.jpeg>
</file>